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chivo Black" panose="020B0604020202020204" charset="0"/>
      <p:regular r:id="rId24"/>
    </p:embeddedFont>
    <p:embeddedFont>
      <p:font typeface="Bebas Neue" panose="020B0606020202050201" pitchFamily="34" charset="0"/>
      <p:regular r:id="rId25"/>
    </p:embeddedFont>
    <p:embeddedFont>
      <p:font typeface="Garet" panose="020B0604020202020204" charset="0"/>
      <p:regular r:id="rId26"/>
    </p:embeddedFont>
    <p:embeddedFont>
      <p:font typeface="Garet Bold" panose="020B0604020202020204" charset="0"/>
      <p:regular r:id="rId27"/>
    </p:embeddedFont>
    <p:embeddedFont>
      <p:font typeface="Inter 1" panose="020B0604020202020204" charset="0"/>
      <p:regular r:id="rId28"/>
    </p:embeddedFont>
    <p:embeddedFont>
      <p:font typeface="Inter 1 Bold" panose="020B0604020202020204" charset="0"/>
      <p:regular r:id="rId29"/>
    </p:embeddedFont>
    <p:embeddedFont>
      <p:font typeface="Inter 2" panose="020B0604020202020204" charset="0"/>
      <p:regular r:id="rId30"/>
    </p:embeddedFont>
    <p:embeddedFont>
      <p:font typeface="Open Sans" panose="020B0606030504020204" pitchFamily="3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28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6285488" cy="10287000"/>
          </a:xfrm>
          <a:custGeom>
            <a:avLst/>
            <a:gdLst/>
            <a:ahLst/>
            <a:cxnLst/>
            <a:rect l="l" t="t" r="r" b="b"/>
            <a:pathLst>
              <a:path w="16285488" h="10287000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" b="-3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574360" y="3179123"/>
            <a:ext cx="11139280" cy="290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60"/>
              </a:lnSpc>
            </a:pPr>
            <a:r>
              <a:rPr lang="en-US" sz="16900" spc="7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SOFIA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chat bot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01730" y="6093138"/>
            <a:ext cx="408454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8045" y="8962289"/>
            <a:ext cx="7611910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CAPSTONE</a:t>
            </a:r>
          </a:p>
        </p:txBody>
      </p:sp>
      <p:sp>
        <p:nvSpPr>
          <p:cNvPr id="8" name="Freeform 8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" b="-18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8428911" cy="10287000"/>
          </a:xfrm>
          <a:custGeom>
            <a:avLst/>
            <a:gdLst/>
            <a:ahLst/>
            <a:cxnLst/>
            <a:rect l="l" t="t" r="r" b="b"/>
            <a:pathLst>
              <a:path w="8428911" h="10287000">
                <a:moveTo>
                  <a:pt x="0" y="0"/>
                </a:moveTo>
                <a:lnTo>
                  <a:pt x="8428911" y="0"/>
                </a:lnTo>
                <a:lnTo>
                  <a:pt x="84289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97531" y="2905739"/>
            <a:ext cx="17692939" cy="4475522"/>
          </a:xfrm>
          <a:custGeom>
            <a:avLst/>
            <a:gdLst/>
            <a:ahLst/>
            <a:cxnLst/>
            <a:rect l="l" t="t" r="r" b="b"/>
            <a:pathLst>
              <a:path w="17692939" h="4475522">
                <a:moveTo>
                  <a:pt x="0" y="0"/>
                </a:moveTo>
                <a:lnTo>
                  <a:pt x="17692938" y="0"/>
                </a:lnTo>
                <a:lnTo>
                  <a:pt x="17692938" y="4475522"/>
                </a:lnTo>
                <a:lnTo>
                  <a:pt x="0" y="4475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2" t="-661" r="-176" b="-12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660400"/>
            <a:ext cx="76827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Cronogramas del Proyecto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r="-44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75228" y="1005801"/>
            <a:ext cx="16737545" cy="8965271"/>
          </a:xfrm>
          <a:custGeom>
            <a:avLst/>
            <a:gdLst/>
            <a:ahLst/>
            <a:cxnLst/>
            <a:rect l="l" t="t" r="r" b="b"/>
            <a:pathLst>
              <a:path w="16737545" h="8965271">
                <a:moveTo>
                  <a:pt x="0" y="0"/>
                </a:moveTo>
                <a:lnTo>
                  <a:pt x="16737544" y="0"/>
                </a:lnTo>
                <a:lnTo>
                  <a:pt x="16737544" y="8965271"/>
                </a:lnTo>
                <a:lnTo>
                  <a:pt x="0" y="8965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3" t="-1001" r="-37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028700" y="335876"/>
            <a:ext cx="76827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7354"/>
            <a:ext cx="4738928" cy="4889646"/>
          </a:xfrm>
          <a:custGeom>
            <a:avLst/>
            <a:gdLst/>
            <a:ahLst/>
            <a:cxnLst/>
            <a:rect l="l" t="t" r="r" b="b"/>
            <a:pathLst>
              <a:path w="4738928" h="4889646">
                <a:moveTo>
                  <a:pt x="0" y="0"/>
                </a:moveTo>
                <a:lnTo>
                  <a:pt x="4738928" y="0"/>
                </a:lnTo>
                <a:lnTo>
                  <a:pt x="4738928" y="4889646"/>
                </a:lnTo>
                <a:lnTo>
                  <a:pt x="0" y="4889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" r="-31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3877783" y="0"/>
            <a:ext cx="4711724" cy="4799247"/>
          </a:xfrm>
          <a:custGeom>
            <a:avLst/>
            <a:gdLst/>
            <a:ahLst/>
            <a:cxnLst/>
            <a:rect l="l" t="t" r="r" b="b"/>
            <a:pathLst>
              <a:path w="4711724" h="4799247">
                <a:moveTo>
                  <a:pt x="0" y="0"/>
                </a:moveTo>
                <a:lnTo>
                  <a:pt x="4711725" y="0"/>
                </a:lnTo>
                <a:lnTo>
                  <a:pt x="4711725" y="4799247"/>
                </a:lnTo>
                <a:lnTo>
                  <a:pt x="0" y="4799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0" b="-33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66800" y="1562624"/>
            <a:ext cx="16230600" cy="7161752"/>
          </a:xfrm>
          <a:custGeom>
            <a:avLst/>
            <a:gdLst/>
            <a:ahLst/>
            <a:cxnLst/>
            <a:rect l="l" t="t" r="r" b="b"/>
            <a:pathLst>
              <a:path w="16230600" h="7161752">
                <a:moveTo>
                  <a:pt x="0" y="0"/>
                </a:moveTo>
                <a:lnTo>
                  <a:pt x="16230600" y="0"/>
                </a:lnTo>
                <a:lnTo>
                  <a:pt x="16230600" y="7161752"/>
                </a:lnTo>
                <a:lnTo>
                  <a:pt x="0" y="7161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1099521" y="6205010"/>
            <a:ext cx="1993332" cy="2016012"/>
          </a:xfrm>
          <a:custGeom>
            <a:avLst/>
            <a:gdLst/>
            <a:ahLst/>
            <a:cxnLst/>
            <a:rect l="l" t="t" r="r" b="b"/>
            <a:pathLst>
              <a:path w="1993332" h="2016012">
                <a:moveTo>
                  <a:pt x="0" y="0"/>
                </a:moveTo>
                <a:lnTo>
                  <a:pt x="1993331" y="0"/>
                </a:lnTo>
                <a:lnTo>
                  <a:pt x="1993331" y="2016012"/>
                </a:lnTo>
                <a:lnTo>
                  <a:pt x="0" y="2016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5302650" y="417139"/>
            <a:ext cx="76827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Tecnologias utilizadas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" r="-11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06717" y="914362"/>
            <a:ext cx="15074566" cy="9224009"/>
          </a:xfrm>
          <a:custGeom>
            <a:avLst/>
            <a:gdLst/>
            <a:ahLst/>
            <a:cxnLst/>
            <a:rect l="l" t="t" r="r" b="b"/>
            <a:pathLst>
              <a:path w="15074566" h="9224009">
                <a:moveTo>
                  <a:pt x="0" y="0"/>
                </a:moveTo>
                <a:lnTo>
                  <a:pt x="15074566" y="0"/>
                </a:lnTo>
                <a:lnTo>
                  <a:pt x="15074566" y="9224009"/>
                </a:lnTo>
                <a:lnTo>
                  <a:pt x="0" y="9224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73" b="-117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028700" y="335876"/>
            <a:ext cx="514154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Diagrama de Flujo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68887"/>
          </a:xfrm>
          <a:custGeom>
            <a:avLst/>
            <a:gdLst/>
            <a:ahLst/>
            <a:cxnLst/>
            <a:rect l="l" t="t" r="r" b="b"/>
            <a:pathLst>
              <a:path w="18288000" h="10268887">
                <a:moveTo>
                  <a:pt x="0" y="0"/>
                </a:moveTo>
                <a:lnTo>
                  <a:pt x="18288000" y="0"/>
                </a:lnTo>
                <a:lnTo>
                  <a:pt x="18288000" y="10268887"/>
                </a:lnTo>
                <a:lnTo>
                  <a:pt x="0" y="10268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4" r="-151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939126"/>
            <a:ext cx="16230600" cy="9231154"/>
          </a:xfrm>
          <a:custGeom>
            <a:avLst/>
            <a:gdLst/>
            <a:ahLst/>
            <a:cxnLst/>
            <a:rect l="l" t="t" r="r" b="b"/>
            <a:pathLst>
              <a:path w="16230600" h="9231154">
                <a:moveTo>
                  <a:pt x="0" y="0"/>
                </a:moveTo>
                <a:lnTo>
                  <a:pt x="16230600" y="0"/>
                </a:lnTo>
                <a:lnTo>
                  <a:pt x="16230600" y="9231154"/>
                </a:lnTo>
                <a:lnTo>
                  <a:pt x="0" y="9231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5769549" y="335876"/>
            <a:ext cx="674890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Diagrama de Secuencia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47" b="-874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7445216" cy="10287000"/>
          </a:xfrm>
          <a:custGeom>
            <a:avLst/>
            <a:gdLst/>
            <a:ahLst/>
            <a:cxnLst/>
            <a:rect l="l" t="t" r="r" b="b"/>
            <a:pathLst>
              <a:path w="7445216" h="10287000">
                <a:moveTo>
                  <a:pt x="0" y="0"/>
                </a:moveTo>
                <a:lnTo>
                  <a:pt x="7445216" y="0"/>
                </a:lnTo>
                <a:lnTo>
                  <a:pt x="74452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3813143" y="8202885"/>
            <a:ext cx="9113587" cy="2084115"/>
          </a:xfrm>
          <a:custGeom>
            <a:avLst/>
            <a:gdLst/>
            <a:ahLst/>
            <a:cxnLst/>
            <a:rect l="l" t="t" r="r" b="b"/>
            <a:pathLst>
              <a:path w="9113587" h="2084115">
                <a:moveTo>
                  <a:pt x="0" y="0"/>
                </a:moveTo>
                <a:lnTo>
                  <a:pt x="9113587" y="0"/>
                </a:lnTo>
                <a:lnTo>
                  <a:pt x="9113587" y="2084115"/>
                </a:lnTo>
                <a:lnTo>
                  <a:pt x="0" y="2084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1028700" y="1861256"/>
            <a:ext cx="973508" cy="0"/>
          </a:xfrm>
          <a:prstGeom prst="line">
            <a:avLst/>
          </a:prstGeom>
          <a:ln w="3810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144000" y="1451781"/>
            <a:ext cx="4419060" cy="8229600"/>
          </a:xfrm>
          <a:custGeom>
            <a:avLst/>
            <a:gdLst/>
            <a:ahLst/>
            <a:cxnLst/>
            <a:rect l="l" t="t" r="r" b="b"/>
            <a:pathLst>
              <a:path w="4419060" h="8229600">
                <a:moveTo>
                  <a:pt x="0" y="0"/>
                </a:moveTo>
                <a:lnTo>
                  <a:pt x="4419060" y="0"/>
                </a:lnTo>
                <a:lnTo>
                  <a:pt x="44190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635" r="-1598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813143" y="1451781"/>
            <a:ext cx="3641598" cy="8229600"/>
          </a:xfrm>
          <a:custGeom>
            <a:avLst/>
            <a:gdLst/>
            <a:ahLst/>
            <a:cxnLst/>
            <a:rect l="l" t="t" r="r" b="b"/>
            <a:pathLst>
              <a:path w="3641598" h="8229600">
                <a:moveTo>
                  <a:pt x="0" y="0"/>
                </a:moveTo>
                <a:lnTo>
                  <a:pt x="3641598" y="0"/>
                </a:lnTo>
                <a:lnTo>
                  <a:pt x="36415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28700" y="660400"/>
            <a:ext cx="478945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Modelo de Datos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4515505" y="4638944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4515505" y="5648056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 flipV="1">
            <a:off x="2216329" y="1028700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100529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8645" y="1129437"/>
            <a:ext cx="564083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Resultados y Futuro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37560" y="4775200"/>
            <a:ext cx="661261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trike="noStrike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Resultado del Proyecto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74A73CCD-3E1F-93A7-2AFE-2A8B96B256A7}"/>
              </a:ext>
            </a:extLst>
          </p:cNvPr>
          <p:cNvSpPr/>
          <p:nvPr/>
        </p:nvSpPr>
        <p:spPr>
          <a:xfrm>
            <a:off x="4515505" y="3695700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C8A8C1B-D6C5-FF14-328D-534F3C0DC364}"/>
              </a:ext>
            </a:extLst>
          </p:cNvPr>
          <p:cNvSpPr/>
          <p:nvPr/>
        </p:nvSpPr>
        <p:spPr>
          <a:xfrm>
            <a:off x="4515505" y="6743700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DE52BAE-EE33-171A-83A1-ED1F6EA489CB}"/>
              </a:ext>
            </a:extLst>
          </p:cNvPr>
          <p:cNvSpPr txBox="1"/>
          <p:nvPr/>
        </p:nvSpPr>
        <p:spPr>
          <a:xfrm>
            <a:off x="5989960" y="3831956"/>
            <a:ext cx="6278240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5599"/>
              </a:lnSpc>
              <a:spcBef>
                <a:spcPct val="0"/>
              </a:spcBef>
            </a:pPr>
            <a:r>
              <a:rPr lang="en-US" sz="3999" b="1" strike="noStrike" spc="13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 caso de no poder ver o descargar el ppt comprimido, el video se podrá ver adjunto</a:t>
            </a:r>
            <a:r>
              <a:rPr lang="en-US" sz="3999" b="1" spc="13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endParaRPr lang="en-US" sz="3999" b="1" strike="noStrike" spc="13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05" y="4408313"/>
            <a:ext cx="18288000" cy="5904999"/>
          </a:xfrm>
          <a:custGeom>
            <a:avLst/>
            <a:gdLst/>
            <a:ahLst/>
            <a:cxnLst/>
            <a:rect l="l" t="t" r="r" b="b"/>
            <a:pathLst>
              <a:path w="18288000" h="5904999">
                <a:moveTo>
                  <a:pt x="0" y="0"/>
                </a:moveTo>
                <a:lnTo>
                  <a:pt x="18288000" y="0"/>
                </a:lnTo>
                <a:lnTo>
                  <a:pt x="18288000" y="5904999"/>
                </a:lnTo>
                <a:lnTo>
                  <a:pt x="0" y="590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7" b="-90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408313"/>
          </a:xfrm>
          <a:custGeom>
            <a:avLst/>
            <a:gdLst/>
            <a:ahLst/>
            <a:cxnLst/>
            <a:rect l="l" t="t" r="r" b="b"/>
            <a:pathLst>
              <a:path w="18288000" h="4408313">
                <a:moveTo>
                  <a:pt x="0" y="0"/>
                </a:moveTo>
                <a:lnTo>
                  <a:pt x="18288000" y="0"/>
                </a:lnTo>
                <a:lnTo>
                  <a:pt x="18288000" y="4408313"/>
                </a:lnTo>
                <a:lnTo>
                  <a:pt x="0" y="4408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80" b="-298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11144556" y="1028700"/>
            <a:ext cx="0" cy="973508"/>
          </a:xfrm>
          <a:prstGeom prst="line">
            <a:avLst/>
          </a:prstGeom>
          <a:ln w="3810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3255642" y="6088260"/>
            <a:ext cx="0" cy="777842"/>
          </a:xfrm>
          <a:prstGeom prst="line">
            <a:avLst/>
          </a:prstGeom>
          <a:ln w="38100" cap="rnd">
            <a:solidFill>
              <a:srgbClr val="F27100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7158327" y="6088260"/>
            <a:ext cx="0" cy="777842"/>
          </a:xfrm>
          <a:prstGeom prst="line">
            <a:avLst/>
          </a:prstGeom>
          <a:ln w="38100" cap="rnd">
            <a:solidFill>
              <a:srgbClr val="F27100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7" name="AutoShape 7"/>
          <p:cNvSpPr/>
          <p:nvPr/>
        </p:nvSpPr>
        <p:spPr>
          <a:xfrm>
            <a:off x="11063174" y="6088260"/>
            <a:ext cx="0" cy="777842"/>
          </a:xfrm>
          <a:prstGeom prst="line">
            <a:avLst/>
          </a:prstGeom>
          <a:ln w="38100" cap="rnd">
            <a:solidFill>
              <a:srgbClr val="F27100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979494" y="3041254"/>
            <a:ext cx="2552297" cy="2552297"/>
          </a:xfrm>
          <a:custGeom>
            <a:avLst/>
            <a:gdLst/>
            <a:ahLst/>
            <a:cxnLst/>
            <a:rect l="l" t="t" r="r" b="b"/>
            <a:pathLst>
              <a:path w="2552297" h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5882179" y="3041254"/>
            <a:ext cx="2552297" cy="2552297"/>
          </a:xfrm>
          <a:custGeom>
            <a:avLst/>
            <a:gdLst/>
            <a:ahLst/>
            <a:cxnLst/>
            <a:rect l="l" t="t" r="r" b="b"/>
            <a:pathLst>
              <a:path w="2552297" h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9787026" y="3041254"/>
            <a:ext cx="2552297" cy="2552297"/>
          </a:xfrm>
          <a:custGeom>
            <a:avLst/>
            <a:gdLst/>
            <a:ahLst/>
            <a:cxnLst/>
            <a:rect l="l" t="t" r="r" b="b"/>
            <a:pathLst>
              <a:path w="2552297" h="2552297">
                <a:moveTo>
                  <a:pt x="0" y="0"/>
                </a:moveTo>
                <a:lnTo>
                  <a:pt x="2552296" y="0"/>
                </a:lnTo>
                <a:lnTo>
                  <a:pt x="2552296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2185867" y="3916268"/>
            <a:ext cx="2139551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OBJETIVO 1: CUMPLIDO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54147" y="3915765"/>
            <a:ext cx="2208360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OBJETIVO 2: CUMPLIDO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76196" y="3915765"/>
            <a:ext cx="217395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OBJETIVO 3: CUMPLIDO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1870" y="1047586"/>
            <a:ext cx="785260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Resultados Obtenidos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5746" y="7284612"/>
            <a:ext cx="3139792" cy="176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1"/>
              </a:lnSpc>
            </a:pPr>
            <a:r>
              <a:rPr lang="en-US" sz="2299" spc="133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Se analizaron los requerimientos para la creación de perfiles de interés.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65312" y="7284612"/>
            <a:ext cx="3986031" cy="87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1"/>
              </a:lnSpc>
            </a:pPr>
            <a:r>
              <a:rPr lang="en-US" sz="2299" spc="133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Se diseñó la arquitectura del sistema multi-agente.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43727" y="7284612"/>
            <a:ext cx="3038893" cy="131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1"/>
              </a:lnSpc>
            </a:pPr>
            <a:r>
              <a:rPr lang="en-US" sz="2299" spc="133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Se </a:t>
            </a:r>
            <a:r>
              <a:rPr lang="en-US" sz="2299" spc="133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construyó</a:t>
            </a:r>
            <a:r>
              <a:rPr lang="en-US" sz="2299" spc="133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el </a:t>
            </a:r>
            <a:r>
              <a:rPr lang="en-US" sz="2299" spc="133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prototipo</a:t>
            </a:r>
            <a:r>
              <a:rPr lang="en-US" sz="2299" spc="133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299" spc="133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funcional</a:t>
            </a:r>
            <a:r>
              <a:rPr lang="en-US" sz="2299" spc="133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del MVP.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>
            <a:off x="14948971" y="6088260"/>
            <a:ext cx="0" cy="777842"/>
          </a:xfrm>
          <a:prstGeom prst="line">
            <a:avLst/>
          </a:prstGeom>
          <a:ln w="38100" cap="rnd">
            <a:solidFill>
              <a:srgbClr val="F27100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3691872" y="3041254"/>
            <a:ext cx="2552297" cy="2552297"/>
          </a:xfrm>
          <a:custGeom>
            <a:avLst/>
            <a:gdLst/>
            <a:ahLst/>
            <a:cxnLst/>
            <a:rect l="l" t="t" r="r" b="b"/>
            <a:pathLst>
              <a:path w="2552297" h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TextBox 21"/>
          <p:cNvSpPr txBox="1"/>
          <p:nvPr/>
        </p:nvSpPr>
        <p:spPr>
          <a:xfrm>
            <a:off x="13881043" y="3915765"/>
            <a:ext cx="217395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OBJETIVO 4: CUMPLIDO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39675" y="7284612"/>
            <a:ext cx="3218592" cy="176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1"/>
              </a:lnSpc>
            </a:pPr>
            <a:r>
              <a:rPr lang="en-US" sz="2299" spc="133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Se </a:t>
            </a:r>
            <a:r>
              <a:rPr lang="en-US" sz="2299" spc="133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desarrolló</a:t>
            </a:r>
            <a:r>
              <a:rPr lang="en-US" sz="2299" spc="133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el dashboard </a:t>
            </a:r>
            <a:r>
              <a:rPr lang="en-US" sz="2299" spc="133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en</a:t>
            </a:r>
            <a:r>
              <a:rPr lang="en-US" sz="2299" spc="133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Power BI para </a:t>
            </a:r>
            <a:r>
              <a:rPr lang="en-US" sz="2299" spc="133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visualizar</a:t>
            </a:r>
            <a:r>
              <a:rPr lang="en-US" sz="2299" spc="133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299" spc="133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métricas</a:t>
            </a:r>
            <a:r>
              <a:rPr lang="en-US" sz="2299" spc="133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.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4995425" y="7360534"/>
            <a:ext cx="0" cy="1898043"/>
          </a:xfrm>
          <a:prstGeom prst="line">
            <a:avLst/>
          </a:prstGeom>
          <a:ln w="3810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AutoShape 24"/>
          <p:cNvSpPr/>
          <p:nvPr/>
        </p:nvSpPr>
        <p:spPr>
          <a:xfrm flipH="1" flipV="1">
            <a:off x="9322793" y="7360812"/>
            <a:ext cx="0" cy="1423572"/>
          </a:xfrm>
          <a:prstGeom prst="line">
            <a:avLst/>
          </a:prstGeom>
          <a:ln w="3810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5" name="AutoShape 25"/>
          <p:cNvSpPr/>
          <p:nvPr/>
        </p:nvSpPr>
        <p:spPr>
          <a:xfrm flipV="1">
            <a:off x="12961148" y="7360812"/>
            <a:ext cx="0" cy="1898043"/>
          </a:xfrm>
          <a:prstGeom prst="line">
            <a:avLst/>
          </a:prstGeom>
          <a:ln w="3810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448627" y="2158024"/>
            <a:ext cx="4938308" cy="1615473"/>
            <a:chOff x="0" y="0"/>
            <a:chExt cx="2261746" cy="7398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1746" cy="739887"/>
            </a:xfrm>
            <a:custGeom>
              <a:avLst/>
              <a:gdLst/>
              <a:ahLst/>
              <a:cxnLst/>
              <a:rect l="l" t="t" r="r" b="b"/>
              <a:pathLst>
                <a:path w="2261746" h="739887">
                  <a:moveTo>
                    <a:pt x="0" y="0"/>
                  </a:moveTo>
                  <a:lnTo>
                    <a:pt x="2261746" y="0"/>
                  </a:lnTo>
                  <a:lnTo>
                    <a:pt x="2261746" y="739887"/>
                  </a:lnTo>
                  <a:lnTo>
                    <a:pt x="0" y="7398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78843" y="2671050"/>
            <a:ext cx="2317151" cy="71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2289" spc="6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Limitaciones de tiempo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4983" y="2327673"/>
            <a:ext cx="1576100" cy="136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1"/>
              </a:lnSpc>
            </a:pPr>
            <a:r>
              <a:rPr lang="en-US" sz="8641" b="1" spc="241">
                <a:solidFill>
                  <a:srgbClr val="FFFFFF"/>
                </a:solidFill>
                <a:latin typeface="Inter 1 Bold"/>
                <a:ea typeface="Inter 1 Bold"/>
                <a:cs typeface="Inter 1 Bold"/>
                <a:sym typeface="Inter 1 Bold"/>
              </a:rPr>
              <a:t>L</a:t>
            </a:r>
          </a:p>
        </p:txBody>
      </p:sp>
      <p:sp>
        <p:nvSpPr>
          <p:cNvPr id="7" name="Freeform 7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448627" y="7213437"/>
            <a:ext cx="4976143" cy="2053623"/>
            <a:chOff x="0" y="0"/>
            <a:chExt cx="2279074" cy="940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9074" cy="940560"/>
            </a:xfrm>
            <a:custGeom>
              <a:avLst/>
              <a:gdLst/>
              <a:ahLst/>
              <a:cxnLst/>
              <a:rect l="l" t="t" r="r" b="b"/>
              <a:pathLst>
                <a:path w="2279074" h="940560">
                  <a:moveTo>
                    <a:pt x="0" y="0"/>
                  </a:moveTo>
                  <a:lnTo>
                    <a:pt x="2279074" y="0"/>
                  </a:lnTo>
                  <a:lnTo>
                    <a:pt x="227907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85629" y="7686308"/>
            <a:ext cx="2103580" cy="108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289" spc="6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Problemas técnicos en la integración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4983" y="7534146"/>
            <a:ext cx="1576100" cy="136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1"/>
              </a:lnSpc>
            </a:pPr>
            <a:r>
              <a:rPr lang="en-US" sz="8641" b="1" spc="241">
                <a:solidFill>
                  <a:srgbClr val="FFFFFF"/>
                </a:solidFill>
                <a:latin typeface="Inter 1 Bold"/>
                <a:ea typeface="Inter 1 Bold"/>
                <a:cs typeface="Inter 1 Bold"/>
                <a:sym typeface="Inter 1 Bold"/>
              </a:rPr>
              <a:t>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321154" y="4599415"/>
            <a:ext cx="5205007" cy="2053623"/>
            <a:chOff x="0" y="0"/>
            <a:chExt cx="2383894" cy="940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83894" cy="940560"/>
            </a:xfrm>
            <a:custGeom>
              <a:avLst/>
              <a:gdLst/>
              <a:ahLst/>
              <a:cxnLst/>
              <a:rect l="l" t="t" r="r" b="b"/>
              <a:pathLst>
                <a:path w="2383894" h="940560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923657" y="5081046"/>
            <a:ext cx="2378384" cy="108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289" spc="6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Dependencia de una conexión estable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41081" y="4920124"/>
            <a:ext cx="1576100" cy="136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1"/>
              </a:lnSpc>
            </a:pPr>
            <a:r>
              <a:rPr lang="en-US" sz="8641" b="1" spc="241">
                <a:solidFill>
                  <a:srgbClr val="FFFFFF"/>
                </a:solidFill>
                <a:latin typeface="Inter 1 Bold"/>
                <a:ea typeface="Inter 1 Bold"/>
                <a:cs typeface="Inter 1 Bold"/>
                <a:sym typeface="Inter 1 Bold"/>
              </a:rPr>
              <a:t>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8627" y="954314"/>
            <a:ext cx="995228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Obstáculos Presentes del Proyecto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932143" y="3207645"/>
            <a:ext cx="4658565" cy="4837162"/>
          </a:xfrm>
          <a:custGeom>
            <a:avLst/>
            <a:gdLst/>
            <a:ahLst/>
            <a:cxnLst/>
            <a:rect l="l" t="t" r="r" b="b"/>
            <a:pathLst>
              <a:path w="4658565" h="4837162">
                <a:moveTo>
                  <a:pt x="0" y="0"/>
                </a:moveTo>
                <a:lnTo>
                  <a:pt x="4658565" y="0"/>
                </a:lnTo>
                <a:lnTo>
                  <a:pt x="4658565" y="4837162"/>
                </a:lnTo>
                <a:lnTo>
                  <a:pt x="0" y="483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41" b="-3329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AutoShape 18"/>
          <p:cNvSpPr/>
          <p:nvPr/>
        </p:nvSpPr>
        <p:spPr>
          <a:xfrm>
            <a:off x="1448627" y="4225934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>
            <a:off x="1448627" y="6924500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1448627" y="5018214"/>
            <a:ext cx="4938308" cy="119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4"/>
              </a:lnSpc>
            </a:pPr>
            <a:r>
              <a:rPr lang="en-US" sz="2499" spc="-7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Sesiones de "pair programming" y prototipado rápido para validar conexiones.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21154" y="2425763"/>
            <a:ext cx="5178618" cy="119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4"/>
              </a:lnSpc>
            </a:pPr>
            <a:r>
              <a:rPr lang="en-US" sz="2499" spc="-7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Priorización</a:t>
            </a:r>
            <a:r>
              <a:rPr lang="en-US" sz="2499" spc="-7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499" spc="-7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estricta</a:t>
            </a:r>
            <a:r>
              <a:rPr lang="en-US" sz="2499" spc="-7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del MVP y </a:t>
            </a:r>
            <a:r>
              <a:rPr lang="en-US" sz="2499" spc="-7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metodología</a:t>
            </a:r>
            <a:r>
              <a:rPr lang="en-US" sz="2499" spc="-7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Scrum para </a:t>
            </a:r>
            <a:r>
              <a:rPr lang="en-US" sz="2499" spc="-7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optimizar</a:t>
            </a:r>
            <a:r>
              <a:rPr lang="en-US" sz="2499" spc="-7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el </a:t>
            </a:r>
            <a:r>
              <a:rPr lang="en-US" sz="2499" spc="-7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desarrollo</a:t>
            </a:r>
            <a:r>
              <a:rPr lang="en-US" sz="2499" spc="-7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21154" y="7602506"/>
            <a:ext cx="3982479" cy="125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2"/>
              </a:lnSpc>
            </a:pPr>
            <a:r>
              <a:rPr lang="en-US" sz="2647" spc="-7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Ajuste fino de prompts y refinamiento del set de datos (RAG).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6854044" y="4497597"/>
            <a:ext cx="0" cy="1935293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AutoShape 24"/>
          <p:cNvSpPr/>
          <p:nvPr/>
        </p:nvSpPr>
        <p:spPr>
          <a:xfrm flipV="1">
            <a:off x="6854044" y="7529758"/>
            <a:ext cx="0" cy="1446865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5" name="AutoShape 25"/>
          <p:cNvSpPr/>
          <p:nvPr/>
        </p:nvSpPr>
        <p:spPr>
          <a:xfrm flipV="1">
            <a:off x="6854044" y="2466930"/>
            <a:ext cx="0" cy="159196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6713220"/>
          </a:xfrm>
          <a:custGeom>
            <a:avLst/>
            <a:gdLst/>
            <a:ahLst/>
            <a:cxnLst/>
            <a:rect l="l" t="t" r="r" b="b"/>
            <a:pathLst>
              <a:path w="18288000" h="671322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6" b="-181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6507480"/>
            <a:ext cx="18288000" cy="3779520"/>
          </a:xfrm>
          <a:custGeom>
            <a:avLst/>
            <a:gdLst/>
            <a:ahLst/>
            <a:cxnLst/>
            <a:rect l="l" t="t" r="r" b="b"/>
            <a:pathLst>
              <a:path w="18288000" h="377952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11371654" y="1496867"/>
            <a:ext cx="0" cy="1319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87117" y="1449242"/>
            <a:ext cx="9213593" cy="86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NUESTRO EQUIPO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7749" y="8373618"/>
            <a:ext cx="2918390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SCRUM MASTER</a:t>
            </a:r>
          </a:p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GESTIÓN DE PROYECTO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69497" y="8373618"/>
            <a:ext cx="2949007" cy="94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BACKEND DEVELOPER</a:t>
            </a:r>
          </a:p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DESARROLLO BACKEND Y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6294" y="8373618"/>
            <a:ext cx="3193937" cy="94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FULL STACK DEVELOPER</a:t>
            </a:r>
          </a:p>
          <a:p>
            <a:pPr algn="just">
              <a:lnSpc>
                <a:spcPts val="2526"/>
              </a:lnSpc>
            </a:pPr>
            <a:r>
              <a:rPr lang="en-US" sz="1899" spc="24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DESARROLLO FULL STACK Y DISEÑO UX/UI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59274" y="7860249"/>
            <a:ext cx="36753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JONATHAN CURIÑAN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0015" y="7860249"/>
            <a:ext cx="36753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RICARDO CASTILLO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55592" y="7860249"/>
            <a:ext cx="36753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JUAN PABLO CAMPINO</a:t>
            </a:r>
          </a:p>
        </p:txBody>
      </p:sp>
      <p:sp>
        <p:nvSpPr>
          <p:cNvPr id="13" name="Freeform 13"/>
          <p:cNvSpPr/>
          <p:nvPr/>
        </p:nvSpPr>
        <p:spPr>
          <a:xfrm>
            <a:off x="2229437" y="3469912"/>
            <a:ext cx="3735015" cy="4018409"/>
          </a:xfrm>
          <a:custGeom>
            <a:avLst/>
            <a:gdLst/>
            <a:ahLst/>
            <a:cxnLst/>
            <a:rect l="l" t="t" r="r" b="b"/>
            <a:pathLst>
              <a:path w="3735015" h="4018409">
                <a:moveTo>
                  <a:pt x="0" y="0"/>
                </a:moveTo>
                <a:lnTo>
                  <a:pt x="3735015" y="0"/>
                </a:lnTo>
                <a:lnTo>
                  <a:pt x="3735015" y="4018408"/>
                </a:lnTo>
                <a:lnTo>
                  <a:pt x="0" y="4018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99" b="-103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7200178" y="3469912"/>
            <a:ext cx="3735015" cy="4018409"/>
          </a:xfrm>
          <a:custGeom>
            <a:avLst/>
            <a:gdLst/>
            <a:ahLst/>
            <a:cxnLst/>
            <a:rect l="l" t="t" r="r" b="b"/>
            <a:pathLst>
              <a:path w="3735015" h="4018409">
                <a:moveTo>
                  <a:pt x="0" y="0"/>
                </a:moveTo>
                <a:lnTo>
                  <a:pt x="3735014" y="0"/>
                </a:lnTo>
                <a:lnTo>
                  <a:pt x="3735014" y="4018408"/>
                </a:lnTo>
                <a:lnTo>
                  <a:pt x="0" y="4018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27" r="-462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1939861" y="3469912"/>
            <a:ext cx="3706803" cy="4018409"/>
          </a:xfrm>
          <a:custGeom>
            <a:avLst/>
            <a:gdLst/>
            <a:ahLst/>
            <a:cxnLst/>
            <a:rect l="l" t="t" r="r" b="b"/>
            <a:pathLst>
              <a:path w="3706803" h="4018409">
                <a:moveTo>
                  <a:pt x="0" y="0"/>
                </a:moveTo>
                <a:lnTo>
                  <a:pt x="3706803" y="0"/>
                </a:lnTo>
                <a:lnTo>
                  <a:pt x="3706803" y="4018408"/>
                </a:lnTo>
                <a:lnTo>
                  <a:pt x="0" y="401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2079117"/>
            <a:ext cx="1169612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7731643" y="6826592"/>
            <a:ext cx="7000729" cy="34877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7731714" y="9229725"/>
            <a:ext cx="7000729" cy="2371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7731743" y="4365136"/>
            <a:ext cx="7000729" cy="14288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499203" y="2200566"/>
            <a:ext cx="2171714" cy="2171714"/>
          </a:xfrm>
          <a:custGeom>
            <a:avLst/>
            <a:gdLst/>
            <a:ahLst/>
            <a:cxnLst/>
            <a:rect l="l" t="t" r="r" b="b"/>
            <a:pathLst>
              <a:path w="2171714" h="2171714">
                <a:moveTo>
                  <a:pt x="0" y="0"/>
                </a:moveTo>
                <a:lnTo>
                  <a:pt x="2171714" y="0"/>
                </a:lnTo>
                <a:lnTo>
                  <a:pt x="2171714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6499203" y="4672317"/>
            <a:ext cx="2171714" cy="2171714"/>
          </a:xfrm>
          <a:custGeom>
            <a:avLst/>
            <a:gdLst/>
            <a:ahLst/>
            <a:cxnLst/>
            <a:rect l="l" t="t" r="r" b="b"/>
            <a:pathLst>
              <a:path w="2171714" h="2171714">
                <a:moveTo>
                  <a:pt x="0" y="0"/>
                </a:moveTo>
                <a:lnTo>
                  <a:pt x="2171714" y="0"/>
                </a:lnTo>
                <a:lnTo>
                  <a:pt x="2171714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499203" y="7074670"/>
            <a:ext cx="2171714" cy="2171714"/>
          </a:xfrm>
          <a:custGeom>
            <a:avLst/>
            <a:gdLst/>
            <a:ahLst/>
            <a:cxnLst/>
            <a:rect l="l" t="t" r="r" b="b"/>
            <a:pathLst>
              <a:path w="2171714" h="2171714">
                <a:moveTo>
                  <a:pt x="0" y="0"/>
                </a:moveTo>
                <a:lnTo>
                  <a:pt x="2171714" y="0"/>
                </a:lnTo>
                <a:lnTo>
                  <a:pt x="2171714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6686922" y="2964272"/>
            <a:ext cx="1796276" cy="65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PILOTO </a:t>
            </a:r>
          </a:p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DUOC UC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2111" y="5442515"/>
            <a:ext cx="2025898" cy="65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EXPANSIÓN COMERCIAL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72111" y="7838734"/>
            <a:ext cx="2025898" cy="65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DESPLIEGUE </a:t>
            </a:r>
          </a:p>
          <a:p>
            <a:pPr algn="ctr">
              <a:lnSpc>
                <a:spcPts val="2617"/>
              </a:lnSpc>
            </a:pPr>
            <a:r>
              <a:rPr lang="en-US" sz="2199" spc="15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EN LA NUBE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55481" y="2486958"/>
            <a:ext cx="1586610" cy="142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300" b="1">
                <a:solidFill>
                  <a:srgbClr val="E6E7E8"/>
                </a:solidFill>
                <a:latin typeface="Inter 1 Bold"/>
                <a:ea typeface="Inter 1 Bold"/>
                <a:cs typeface="Inter 1 Bold"/>
                <a:sym typeface="Inter 1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55481" y="4939595"/>
            <a:ext cx="1586610" cy="142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>
                <a:solidFill>
                  <a:srgbClr val="E6E7E8"/>
                </a:solidFill>
                <a:latin typeface="Inter 1 Bold"/>
                <a:ea typeface="Inter 1 Bold"/>
                <a:cs typeface="Inter 1 Bold"/>
                <a:sym typeface="Inter 1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55481" y="7361062"/>
            <a:ext cx="1586610" cy="142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>
                <a:solidFill>
                  <a:srgbClr val="E6E7E8"/>
                </a:solidFill>
                <a:latin typeface="Inter 1 Bold"/>
                <a:ea typeface="Inter 1 Bold"/>
                <a:cs typeface="Inter 1 Bold"/>
                <a:sym typeface="Inter 1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782" y="5025501"/>
            <a:ext cx="3908880" cy="144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299" spc="-6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Adaptar la plataforma para otros contextos institucionales o comerciales.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782" y="2737862"/>
            <a:ext cx="3789436" cy="108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299" spc="-6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Proponer</a:t>
            </a:r>
            <a:r>
              <a:rPr lang="en-US" sz="2299" spc="-6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un </a:t>
            </a:r>
            <a:r>
              <a:rPr lang="en-US" sz="2299" spc="-6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piloto</a:t>
            </a:r>
            <a:r>
              <a:rPr lang="en-US" sz="2299" spc="-6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299" spc="-6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oficial</a:t>
            </a:r>
            <a:r>
              <a:rPr lang="en-US" sz="2299" spc="-6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para </a:t>
            </a:r>
            <a:r>
              <a:rPr lang="en-US" sz="2299" spc="-6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probar</a:t>
            </a:r>
            <a:r>
              <a:rPr lang="en-US" sz="2299" spc="-6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el </a:t>
            </a:r>
            <a:r>
              <a:rPr lang="en-US" sz="2299" spc="-6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asistente</a:t>
            </a:r>
            <a:r>
              <a:rPr lang="en-US" sz="2299" spc="-6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con </a:t>
            </a:r>
            <a:r>
              <a:rPr lang="en-US" sz="2299" spc="-6" dirty="0" err="1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postulantes</a:t>
            </a:r>
            <a:r>
              <a:rPr lang="en-US" sz="2299" spc="-6" dirty="0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 reales.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782" y="7612325"/>
            <a:ext cx="3908880" cy="108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299" spc="-6">
                <a:solidFill>
                  <a:srgbClr val="D9D9D9"/>
                </a:solidFill>
                <a:latin typeface="Inter 1"/>
                <a:ea typeface="Inter 1"/>
                <a:cs typeface="Inter 1"/>
                <a:sym typeface="Inter 1"/>
              </a:rPr>
              <a:t>Implementación de despliegue en la nube (AWS, GCP)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028700" y="962025"/>
            <a:ext cx="384899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Proyecciones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594815" y="954593"/>
            <a:ext cx="13098369" cy="8726789"/>
          </a:xfrm>
          <a:custGeom>
            <a:avLst/>
            <a:gdLst/>
            <a:ahLst/>
            <a:cxnLst/>
            <a:rect l="l" t="t" r="r" b="b"/>
            <a:pathLst>
              <a:path w="13098369" h="8726789">
                <a:moveTo>
                  <a:pt x="0" y="0"/>
                </a:moveTo>
                <a:lnTo>
                  <a:pt x="13098370" y="0"/>
                </a:lnTo>
                <a:lnTo>
                  <a:pt x="13098370" y="8726788"/>
                </a:lnTo>
                <a:lnTo>
                  <a:pt x="0" y="8726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" r="-9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4515505" y="3682862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4515505" y="5871653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2695943" y="3682862"/>
            <a:ext cx="12896114" cy="194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7897" y="6293163"/>
            <a:ext cx="78522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 spc="507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POR VER</a:t>
            </a:r>
          </a:p>
        </p:txBody>
      </p:sp>
      <p:sp>
        <p:nvSpPr>
          <p:cNvPr id="7" name="Freeform 7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49" t="-887" b="-88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 flipV="1">
            <a:off x="2226202" y="2341247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6586664" y="471709"/>
            <a:ext cx="6758293" cy="84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17841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48518" y="2441984"/>
            <a:ext cx="6069468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Contexto y Problema</a:t>
            </a:r>
          </a:p>
        </p:txBody>
      </p:sp>
      <p:sp>
        <p:nvSpPr>
          <p:cNvPr id="7" name="Freeform 7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28700" y="4132869"/>
            <a:ext cx="16230600" cy="447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591"/>
              </a:lnSpc>
              <a:buFont typeface="Arial"/>
              <a:buChar char="•"/>
            </a:pP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Los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futuros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estudiantes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de Duoc UC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enfrentan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dificultades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para acceder a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información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clara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y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centralizada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sobre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las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carreras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.</a:t>
            </a:r>
          </a:p>
          <a:p>
            <a:pPr algn="just">
              <a:lnSpc>
                <a:spcPts val="3591"/>
              </a:lnSpc>
            </a:pPr>
            <a:endParaRPr lang="en-US" sz="2700" spc="35" dirty="0">
              <a:solidFill>
                <a:srgbClr val="FFFFFF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82930" lvl="1" indent="-291465" algn="just">
              <a:lnSpc>
                <a:spcPts val="3591"/>
              </a:lnSpc>
              <a:buFont typeface="Arial"/>
              <a:buChar char="•"/>
            </a:pP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Sitios web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extensos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y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falta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de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orientación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personalizada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complican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la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toma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de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decisiones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.</a:t>
            </a:r>
          </a:p>
          <a:p>
            <a:pPr algn="just">
              <a:lnSpc>
                <a:spcPts val="3591"/>
              </a:lnSpc>
            </a:pPr>
            <a:endParaRPr lang="en-US" sz="2700" spc="35" dirty="0">
              <a:solidFill>
                <a:srgbClr val="FFFFFF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82930" lvl="1" indent="-291465" algn="just">
              <a:lnSpc>
                <a:spcPts val="3591"/>
              </a:lnSpc>
              <a:buFont typeface="Arial"/>
              <a:buChar char="•"/>
            </a:pP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El </a:t>
            </a:r>
            <a:r>
              <a:rPr lang="en-US" sz="2700" spc="35" dirty="0" err="1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postulantE</a:t>
            </a: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 INDECISO CARECE DE HERRAMIENTAS DE ORIENTACIÓN PERSONALIZADA.</a:t>
            </a:r>
          </a:p>
          <a:p>
            <a:pPr algn="just">
              <a:lnSpc>
                <a:spcPts val="3591"/>
              </a:lnSpc>
            </a:pPr>
            <a:endParaRPr lang="en-US" sz="2700" spc="35" dirty="0">
              <a:solidFill>
                <a:srgbClr val="FFFFFF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82930" lvl="1" indent="-291465" algn="just">
              <a:lnSpc>
                <a:spcPts val="3591"/>
              </a:lnSpc>
              <a:buFont typeface="Arial"/>
              <a:buChar char="•"/>
            </a:pPr>
            <a:r>
              <a:rPr lang="en-US" sz="2700" spc="35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EL POSTULANTE DECIDIDO NECESITA ACCESO RÁPIDO A DATOS (MALLAS, ARANCELES) PARA CONFIRMAR SU ELECCIÓN.</a:t>
            </a:r>
          </a:p>
          <a:p>
            <a:pPr algn="just">
              <a:lnSpc>
                <a:spcPts val="3591"/>
              </a:lnSpc>
            </a:pPr>
            <a:endParaRPr lang="en-US" sz="2700" spc="35" dirty="0">
              <a:solidFill>
                <a:srgbClr val="FFFFFF"/>
              </a:solidFill>
              <a:latin typeface="Inter 1"/>
              <a:ea typeface="Inter 1"/>
              <a:cs typeface="Inter 1"/>
              <a:sym typeface="Inter 1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2886435" cy="10287000"/>
          </a:xfrm>
          <a:custGeom>
            <a:avLst/>
            <a:gdLst/>
            <a:ahLst/>
            <a:cxnLst/>
            <a:rect l="l" t="t" r="r" b="b"/>
            <a:pathLst>
              <a:path w="12886435" h="10287000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4" b="-26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 flipH="1">
            <a:off x="1335162" y="3349116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2886435" y="0"/>
            <a:ext cx="5401565" cy="10287000"/>
          </a:xfrm>
          <a:custGeom>
            <a:avLst/>
            <a:gdLst/>
            <a:ahLst/>
            <a:cxnLst/>
            <a:rect l="l" t="t" r="r" b="b"/>
            <a:pathLst>
              <a:path w="5401565" h="10287000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" b="-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339089" y="828675"/>
            <a:ext cx="5948911" cy="9458325"/>
          </a:xfrm>
          <a:custGeom>
            <a:avLst/>
            <a:gdLst/>
            <a:ahLst/>
            <a:cxnLst/>
            <a:rect l="l" t="t" r="r" b="b"/>
            <a:pathLst>
              <a:path w="5948911" h="9458325">
                <a:moveTo>
                  <a:pt x="0" y="0"/>
                </a:moveTo>
                <a:lnTo>
                  <a:pt x="5948911" y="0"/>
                </a:lnTo>
                <a:lnTo>
                  <a:pt x="5948911" y="9458325"/>
                </a:lnTo>
                <a:lnTo>
                  <a:pt x="0" y="945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643" r="-1364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248808" y="2425717"/>
            <a:ext cx="8234586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UN ASISTENTE MULTI-AGENTE</a:t>
            </a:r>
          </a:p>
        </p:txBody>
      </p:sp>
      <p:sp>
        <p:nvSpPr>
          <p:cNvPr id="7" name="Freeform 7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AutoShape 8"/>
          <p:cNvSpPr/>
          <p:nvPr/>
        </p:nvSpPr>
        <p:spPr>
          <a:xfrm flipV="1">
            <a:off x="2226202" y="1332511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28700" y="130910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48518" y="1433248"/>
            <a:ext cx="683487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Nuestra Solución: SOFIA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993967"/>
            <a:ext cx="5424043" cy="303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059"/>
              </a:lnSpc>
              <a:buFont typeface="Arial"/>
              <a:buChar char="•"/>
            </a:pPr>
            <a:r>
              <a:rPr lang="en-US" sz="2300" spc="2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Crear un sistema multi-agente (SOFIA) baSADO EN IA PARA ORIENTACIÓN CLARA Y DIRECTA.</a:t>
            </a:r>
          </a:p>
          <a:p>
            <a:pPr algn="just">
              <a:lnSpc>
                <a:spcPts val="3059"/>
              </a:lnSpc>
            </a:pPr>
            <a:endParaRPr lang="en-US" sz="2300" spc="29">
              <a:solidFill>
                <a:srgbClr val="FFFFFF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496571" lvl="1" indent="-248285" algn="just">
              <a:lnSpc>
                <a:spcPts val="3059"/>
              </a:lnSpc>
              <a:buFont typeface="Arial"/>
              <a:buChar char="•"/>
            </a:pPr>
            <a:r>
              <a:rPr lang="en-US" sz="2300" spc="2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PERMITIR CONSULTAS EN LENGUAJE NATURAL SOBRE CARRERAS, REQUISITOS, DURACIÓN, EMPLEABILIDAD Y MÁS.</a:t>
            </a:r>
          </a:p>
          <a:p>
            <a:pPr algn="just">
              <a:lnSpc>
                <a:spcPts val="3059"/>
              </a:lnSpc>
            </a:pPr>
            <a:endParaRPr lang="en-US" sz="2300" spc="29">
              <a:solidFill>
                <a:srgbClr val="FFFFFF"/>
              </a:solidFill>
              <a:latin typeface="Inter 1"/>
              <a:ea typeface="Inter 1"/>
              <a:cs typeface="Inter 1"/>
              <a:sym typeface="Inter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65956" y="6828066"/>
            <a:ext cx="5987721" cy="2657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059"/>
              </a:lnSpc>
              <a:buFont typeface="Arial"/>
              <a:buChar char="•"/>
            </a:pPr>
            <a:r>
              <a:rPr lang="en-US" sz="2300" spc="2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Integrar tECNOLOGÍAS DE PROCESAMIENTO DE LENGUAJE NATURAL (NLP) Y DASHBOARDS PARA ADMINISTRACIÓN.</a:t>
            </a:r>
          </a:p>
          <a:p>
            <a:pPr algn="just">
              <a:lnSpc>
                <a:spcPts val="3059"/>
              </a:lnSpc>
            </a:pPr>
            <a:endParaRPr lang="en-US" sz="2300" spc="29">
              <a:solidFill>
                <a:srgbClr val="FFFFFF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496571" lvl="1" indent="-248285" algn="just">
              <a:lnSpc>
                <a:spcPts val="3059"/>
              </a:lnSpc>
              <a:buFont typeface="Arial"/>
              <a:buChar char="•"/>
            </a:pPr>
            <a:r>
              <a:rPr lang="en-US" sz="2300" spc="2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RECOMENDAR UN PERFIL VOCACIONAL PARA CADA PERSONA.</a:t>
            </a:r>
          </a:p>
          <a:p>
            <a:pPr algn="just">
              <a:lnSpc>
                <a:spcPts val="3059"/>
              </a:lnSpc>
            </a:pPr>
            <a:endParaRPr lang="en-US" sz="2300" spc="29">
              <a:solidFill>
                <a:srgbClr val="FFFFFF"/>
              </a:solidFill>
              <a:latin typeface="Inter 1"/>
              <a:ea typeface="Inter 1"/>
              <a:cs typeface="Inter 1"/>
              <a:sym typeface="Inter 1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8537" y="0"/>
            <a:ext cx="8039463" cy="10287000"/>
          </a:xfrm>
          <a:custGeom>
            <a:avLst/>
            <a:gdLst/>
            <a:ahLst/>
            <a:cxnLst/>
            <a:rect l="l" t="t" r="r" b="b"/>
            <a:pathLst>
              <a:path w="8039463" h="10287000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956" r="-3597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4180816" cy="10287000"/>
          </a:xfrm>
          <a:custGeom>
            <a:avLst/>
            <a:gdLst/>
            <a:ahLst/>
            <a:cxnLst/>
            <a:rect l="l" t="t" r="r" b="b"/>
            <a:pathLst>
              <a:path w="14180816" h="10287000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182704" y="1794020"/>
            <a:ext cx="798306" cy="1028413"/>
          </a:xfrm>
          <a:custGeom>
            <a:avLst/>
            <a:gdLst/>
            <a:ahLst/>
            <a:cxnLst/>
            <a:rect l="l" t="t" r="r" b="b"/>
            <a:pathLst>
              <a:path w="798306" h="1028413">
                <a:moveTo>
                  <a:pt x="0" y="0"/>
                </a:moveTo>
                <a:lnTo>
                  <a:pt x="798306" y="0"/>
                </a:lnTo>
                <a:lnTo>
                  <a:pt x="798306" y="1028414"/>
                </a:lnTo>
                <a:lnTo>
                  <a:pt x="0" y="1028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3200881" y="1939927"/>
            <a:ext cx="487867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Objetivo General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6941" y="3973137"/>
            <a:ext cx="8815664" cy="306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6"/>
              </a:lnSpc>
            </a:pPr>
            <a:r>
              <a:rPr lang="en-US" sz="2699" spc="172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"Desarrollar un prototipo funcional de un sistema de asistencia multi-agente (SOFIA), capaz de orientar a postulantes en su elección vocacional a través de un perfilamiento inteligente y facilitar información específica de carreras para validar su decisión."</a:t>
            </a:r>
          </a:p>
        </p:txBody>
      </p:sp>
      <p:sp>
        <p:nvSpPr>
          <p:cNvPr id="7" name="Freeform 7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7008" y="2894318"/>
            <a:ext cx="8490081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28700" y="3507894"/>
            <a:ext cx="4706303" cy="4812982"/>
          </a:xfrm>
          <a:custGeom>
            <a:avLst/>
            <a:gdLst/>
            <a:ahLst/>
            <a:cxnLst/>
            <a:rect l="l" t="t" r="r" b="b"/>
            <a:pathLst>
              <a:path w="4706303" h="4812982">
                <a:moveTo>
                  <a:pt x="0" y="0"/>
                </a:moveTo>
                <a:lnTo>
                  <a:pt x="4706303" y="0"/>
                </a:lnTo>
                <a:lnTo>
                  <a:pt x="4706303" y="4812983"/>
                </a:lnTo>
                <a:lnTo>
                  <a:pt x="0" y="481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" b="-7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6790849" y="3507894"/>
            <a:ext cx="4706302" cy="4812963"/>
          </a:xfrm>
          <a:custGeom>
            <a:avLst/>
            <a:gdLst/>
            <a:ahLst/>
            <a:cxnLst/>
            <a:rect l="l" t="t" r="r" b="b"/>
            <a:pathLst>
              <a:path w="4706302" h="4812963">
                <a:moveTo>
                  <a:pt x="0" y="0"/>
                </a:moveTo>
                <a:lnTo>
                  <a:pt x="4706302" y="0"/>
                </a:lnTo>
                <a:lnTo>
                  <a:pt x="4706302" y="4812963"/>
                </a:lnTo>
                <a:lnTo>
                  <a:pt x="0" y="4812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6" t="-81" b="-438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553263" y="3507914"/>
            <a:ext cx="4706037" cy="4812963"/>
          </a:xfrm>
          <a:custGeom>
            <a:avLst/>
            <a:gdLst/>
            <a:ahLst/>
            <a:cxnLst/>
            <a:rect l="l" t="t" r="r" b="b"/>
            <a:pathLst>
              <a:path w="4706037" h="4812963">
                <a:moveTo>
                  <a:pt x="0" y="0"/>
                </a:moveTo>
                <a:lnTo>
                  <a:pt x="4706037" y="0"/>
                </a:lnTo>
                <a:lnTo>
                  <a:pt x="4706037" y="4812963"/>
                </a:lnTo>
                <a:lnTo>
                  <a:pt x="0" y="4812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" b="-7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8680087" y="4157725"/>
            <a:ext cx="927826" cy="1119088"/>
          </a:xfrm>
          <a:custGeom>
            <a:avLst/>
            <a:gdLst/>
            <a:ahLst/>
            <a:cxnLst/>
            <a:rect l="l" t="t" r="r" b="b"/>
            <a:pathLst>
              <a:path w="927826" h="1119088">
                <a:moveTo>
                  <a:pt x="0" y="0"/>
                </a:moveTo>
                <a:lnTo>
                  <a:pt x="927826" y="0"/>
                </a:lnTo>
                <a:lnTo>
                  <a:pt x="927826" y="1119089"/>
                </a:lnTo>
                <a:lnTo>
                  <a:pt x="0" y="1119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flipH="1">
            <a:off x="2819870" y="4151005"/>
            <a:ext cx="1132529" cy="1132529"/>
          </a:xfrm>
          <a:custGeom>
            <a:avLst/>
            <a:gdLst/>
            <a:ahLst/>
            <a:cxnLst/>
            <a:rect l="l" t="t" r="r" b="b"/>
            <a:pathLst>
              <a:path w="1132529" h="1132529">
                <a:moveTo>
                  <a:pt x="1132529" y="0"/>
                </a:moveTo>
                <a:lnTo>
                  <a:pt x="0" y="0"/>
                </a:lnTo>
                <a:lnTo>
                  <a:pt x="0" y="1132529"/>
                </a:lnTo>
                <a:lnTo>
                  <a:pt x="1132529" y="1132529"/>
                </a:lnTo>
                <a:lnTo>
                  <a:pt x="11325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4340017" y="4151005"/>
            <a:ext cx="1132529" cy="1132529"/>
          </a:xfrm>
          <a:custGeom>
            <a:avLst/>
            <a:gdLst/>
            <a:ahLst/>
            <a:cxnLst/>
            <a:rect l="l" t="t" r="r" b="b"/>
            <a:pathLst>
              <a:path w="1132529" h="1132529">
                <a:moveTo>
                  <a:pt x="0" y="0"/>
                </a:moveTo>
                <a:lnTo>
                  <a:pt x="1132529" y="0"/>
                </a:lnTo>
                <a:lnTo>
                  <a:pt x="1132529" y="1132529"/>
                </a:lnTo>
                <a:lnTo>
                  <a:pt x="0" y="1132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267008" y="1618721"/>
            <a:ext cx="648866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Objetivos Específicos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5723" y="6336609"/>
            <a:ext cx="3540823" cy="198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0"/>
              </a:lnSpc>
            </a:pPr>
            <a:r>
              <a:rPr lang="en-US" sz="2099" spc="13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Diseñar un sistema conversacional multiagente que brinde atención personalizada a postulantes.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87849" y="6336609"/>
            <a:ext cx="3912302" cy="21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2"/>
              </a:lnSpc>
            </a:pPr>
            <a:r>
              <a:rPr lang="en-US" sz="2299" spc="147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Implementar una base de datos y dashboard analítico para centralizar y visualizar información relevante.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47026" y="6336609"/>
            <a:ext cx="3918511" cy="21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2"/>
              </a:lnSpc>
            </a:pPr>
            <a:r>
              <a:rPr lang="en-US" sz="2299" spc="147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Plataforma escalable y adaptable que pueda implementarse en otros contextos institucionales o comerciales.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5028" y="5462332"/>
            <a:ext cx="2873647" cy="4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Diseñar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7176" y="5462332"/>
            <a:ext cx="2873647" cy="4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Analisis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69458" y="5462332"/>
            <a:ext cx="2873647" cy="4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Escabilidad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 flipV="1">
            <a:off x="8643208" y="4908435"/>
            <a:ext cx="19050" cy="5378565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9640267" y="5413899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8142417" y="2139433"/>
            <a:ext cx="1001583" cy="1543866"/>
          </a:xfrm>
          <a:custGeom>
            <a:avLst/>
            <a:gdLst/>
            <a:ahLst/>
            <a:cxnLst/>
            <a:rect l="l" t="t" r="r" b="b"/>
            <a:pathLst>
              <a:path w="1001583" h="1543866">
                <a:moveTo>
                  <a:pt x="0" y="0"/>
                </a:moveTo>
                <a:lnTo>
                  <a:pt x="1001583" y="0"/>
                </a:lnTo>
                <a:lnTo>
                  <a:pt x="1001583" y="1543866"/>
                </a:lnTo>
                <a:lnTo>
                  <a:pt x="0" y="1543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335355" y="2505924"/>
            <a:ext cx="5717001" cy="35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just">
              <a:lnSpc>
                <a:spcPts val="4076"/>
              </a:lnSpc>
              <a:buFont typeface="Arial"/>
              <a:buChar char="•"/>
            </a:pPr>
            <a:r>
              <a:rPr lang="en-US" sz="2699" spc="12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"MVP del asistente virtual"</a:t>
            </a:r>
          </a:p>
          <a:p>
            <a:pPr algn="just">
              <a:lnSpc>
                <a:spcPts val="4076"/>
              </a:lnSpc>
            </a:pPr>
            <a:endParaRPr lang="en-US" sz="2699" spc="124">
              <a:solidFill>
                <a:srgbClr val="E6E7E8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82924" lvl="1" indent="-291462" algn="just">
              <a:lnSpc>
                <a:spcPts val="4076"/>
              </a:lnSpc>
              <a:buFont typeface="Arial"/>
              <a:buChar char="•"/>
            </a:pPr>
            <a:r>
              <a:rPr lang="en-US" sz="2699" spc="12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"Base de datos MongoDB"</a:t>
            </a:r>
          </a:p>
          <a:p>
            <a:pPr algn="just">
              <a:lnSpc>
                <a:spcPts val="4076"/>
              </a:lnSpc>
            </a:pPr>
            <a:endParaRPr lang="en-US" sz="2699" spc="124">
              <a:solidFill>
                <a:srgbClr val="E6E7E8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82924" lvl="1" indent="-291462" algn="just">
              <a:lnSpc>
                <a:spcPts val="4076"/>
              </a:lnSpc>
              <a:buFont typeface="Arial"/>
              <a:buChar char="•"/>
            </a:pPr>
            <a:r>
              <a:rPr lang="en-US" sz="2699" spc="124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"Agentes de IA con roles definidos"</a:t>
            </a:r>
          </a:p>
          <a:p>
            <a:pPr algn="just">
              <a:lnSpc>
                <a:spcPts val="4076"/>
              </a:lnSpc>
            </a:pPr>
            <a:endParaRPr lang="en-US" sz="2699" spc="124">
              <a:solidFill>
                <a:srgbClr val="E6E7E8"/>
              </a:solidFill>
              <a:latin typeface="Inter 1"/>
              <a:ea typeface="Inter 1"/>
              <a:cs typeface="Inter 1"/>
              <a:sym typeface="Inter 1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4867567" y="474502"/>
            <a:ext cx="627434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Alcances de Proyecto</a:t>
            </a:r>
          </a:p>
        </p:txBody>
      </p:sp>
      <p:sp>
        <p:nvSpPr>
          <p:cNvPr id="9" name="AutoShape 9"/>
          <p:cNvSpPr/>
          <p:nvPr/>
        </p:nvSpPr>
        <p:spPr>
          <a:xfrm>
            <a:off x="1642917" y="2139433"/>
            <a:ext cx="1205854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9315530" y="5534660"/>
            <a:ext cx="7198965" cy="331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endParaRPr/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E6E7E8"/>
                </a:solidFill>
                <a:latin typeface="Inter 2"/>
                <a:ea typeface="Inter 2"/>
                <a:cs typeface="Inter 2"/>
                <a:sym typeface="Inter 2"/>
              </a:rPr>
              <a:t>“Dashboard interactivo”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E6E7E8"/>
              </a:solidFill>
              <a:latin typeface="Inter 2"/>
              <a:ea typeface="Inter 2"/>
              <a:cs typeface="Inter 2"/>
              <a:sym typeface="Inter 2"/>
            </a:endParaRP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E6E7E8"/>
                </a:solidFill>
                <a:latin typeface="Inter 2"/>
                <a:ea typeface="Inter 2"/>
                <a:cs typeface="Inter 2"/>
                <a:sym typeface="Inter 2"/>
              </a:rPr>
              <a:t>“Interfaz web accesible para postulantes”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E6E7E8"/>
              </a:solidFill>
              <a:latin typeface="Inter 2"/>
              <a:ea typeface="Inter 2"/>
              <a:cs typeface="Inter 2"/>
              <a:sym typeface="Inter 2"/>
            </a:endParaRP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E6E7E8"/>
                </a:solidFill>
                <a:latin typeface="Inter 2"/>
                <a:ea typeface="Inter 2"/>
                <a:cs typeface="Inter 2"/>
                <a:sym typeface="Inter 2"/>
              </a:rPr>
              <a:t>“Escalable y adaptable a otros sistemas” 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E6E7E8"/>
              </a:solidFill>
              <a:latin typeface="Inter 2"/>
              <a:ea typeface="Inter 2"/>
              <a:cs typeface="Inter 2"/>
              <a:sym typeface="Inter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r="-798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5525633" y="3120283"/>
            <a:ext cx="1205079" cy="1206587"/>
          </a:xfrm>
          <a:custGeom>
            <a:avLst/>
            <a:gdLst/>
            <a:ahLst/>
            <a:cxnLst/>
            <a:rect l="l" t="t" r="r" b="b"/>
            <a:pathLst>
              <a:path w="1205079" h="1206587">
                <a:moveTo>
                  <a:pt x="0" y="0"/>
                </a:moveTo>
                <a:lnTo>
                  <a:pt x="1205078" y="0"/>
                </a:lnTo>
                <a:lnTo>
                  <a:pt x="1205078" y="1206587"/>
                </a:lnTo>
                <a:lnTo>
                  <a:pt x="0" y="120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7511761" y="4250670"/>
            <a:ext cx="9262952" cy="50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5" lvl="1" indent="-259078" algn="l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 spc="110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Proyecto en fase de prueba, no versión final.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399" u="none" strike="noStrike" spc="110">
              <a:solidFill>
                <a:srgbClr val="E6E7E8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18155" lvl="1" indent="-259078" algn="l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 spc="110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Cobertura limitada de temas y respuestas.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399" u="none" strike="noStrike" spc="110">
              <a:solidFill>
                <a:srgbClr val="E6E7E8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18155" lvl="1" indent="-259078" algn="l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 spc="110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Requiere conexión constante a servicios de IA y DB.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399" u="none" strike="noStrike" spc="110">
              <a:solidFill>
                <a:srgbClr val="E6E7E8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18155" lvl="1" indent="-259078" algn="l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 spc="110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Dashboard parcial, sin datos en tiempo real.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399" u="none" strike="noStrike" spc="110">
              <a:solidFill>
                <a:srgbClr val="E6E7E8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18155" lvl="1" indent="-259078" algn="l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 spc="110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Pruebas internas, sin usuarios externos aún.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399" u="none" strike="noStrike" spc="110">
              <a:solidFill>
                <a:srgbClr val="E6E7E8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marL="518155" lvl="1" indent="-259078" algn="l">
              <a:lnSpc>
                <a:spcPts val="362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 spc="110">
                <a:solidFill>
                  <a:srgbClr val="E6E7E8"/>
                </a:solidFill>
                <a:latin typeface="Inter 1"/>
                <a:ea typeface="Inter 1"/>
                <a:cs typeface="Inter 1"/>
                <a:sym typeface="Inter 1"/>
              </a:rPr>
              <a:t>Enfoque inicial en contexto académico (Duoc UC).</a:t>
            </a:r>
          </a:p>
        </p:txBody>
      </p:sp>
      <p:sp>
        <p:nvSpPr>
          <p:cNvPr id="5" name="Freeform 5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1271070" y="3120283"/>
            <a:ext cx="1205854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271070" y="1618721"/>
            <a:ext cx="751431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Limitaciones del Proyecto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6128172" y="4997686"/>
            <a:ext cx="0" cy="5289314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524" y="8778150"/>
            <a:ext cx="8407855" cy="14713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524" y="7929003"/>
            <a:ext cx="8407855" cy="14713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8524" y="4255358"/>
            <a:ext cx="8407855" cy="147137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8524" y="5173149"/>
            <a:ext cx="8407855" cy="147137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8524" y="7011213"/>
            <a:ext cx="8407855" cy="147137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8524" y="6093422"/>
            <a:ext cx="8407855" cy="14713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r="-798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261426" y="0"/>
            <a:ext cx="3026574" cy="704176"/>
          </a:xfrm>
          <a:custGeom>
            <a:avLst/>
            <a:gdLst/>
            <a:ahLst/>
            <a:cxnLst/>
            <a:rect l="l" t="t" r="r" b="b"/>
            <a:pathLst>
              <a:path w="3026574" h="704176">
                <a:moveTo>
                  <a:pt x="0" y="0"/>
                </a:moveTo>
                <a:lnTo>
                  <a:pt x="3026574" y="0"/>
                </a:lnTo>
                <a:lnTo>
                  <a:pt x="3026574" y="704176"/>
                </a:lnTo>
                <a:lnTo>
                  <a:pt x="0" y="70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8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2226202" y="1028700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858845" y="2099087"/>
            <a:ext cx="12570310" cy="8374969"/>
          </a:xfrm>
          <a:custGeom>
            <a:avLst/>
            <a:gdLst/>
            <a:ahLst/>
            <a:cxnLst/>
            <a:rect l="l" t="t" r="r" b="b"/>
            <a:pathLst>
              <a:path w="12570310" h="8374969">
                <a:moveTo>
                  <a:pt x="0" y="0"/>
                </a:moveTo>
                <a:lnTo>
                  <a:pt x="12570310" y="0"/>
                </a:lnTo>
                <a:lnTo>
                  <a:pt x="12570310" y="8374969"/>
                </a:lnTo>
                <a:lnTo>
                  <a:pt x="0" y="8374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1104724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48518" y="1142824"/>
            <a:ext cx="1024859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3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El </a:t>
            </a:r>
            <a:r>
              <a:rPr lang="en-US" sz="3999" b="1" spc="13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Proceso</a:t>
            </a:r>
            <a:r>
              <a:rPr lang="en-US" sz="3999" b="1" spc="13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: </a:t>
            </a:r>
            <a:r>
              <a:rPr lang="en-US" sz="3999" b="1" spc="13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Metodología</a:t>
            </a:r>
            <a:r>
              <a:rPr lang="en-US" sz="3999" b="1" spc="13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de </a:t>
            </a:r>
            <a:r>
              <a:rPr lang="en-US" sz="3999" b="1" spc="13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Trabajo</a:t>
            </a:r>
            <a:endParaRPr lang="en-US" sz="3999" b="1" spc="13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60178" y="4163354"/>
            <a:ext cx="2078761" cy="118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7E8"/>
                </a:solidFill>
                <a:latin typeface="Open Sans"/>
                <a:ea typeface="Open Sans"/>
                <a:cs typeface="Open Sans"/>
                <a:sym typeface="Open Sans"/>
              </a:rPr>
              <a:t>Daily Scrum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568</Words>
  <Application>Microsoft Office PowerPoint</Application>
  <PresentationFormat>Personalizado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3" baseType="lpstr">
      <vt:lpstr>Inter 2</vt:lpstr>
      <vt:lpstr>Bebas Neue</vt:lpstr>
      <vt:lpstr>Inter 1</vt:lpstr>
      <vt:lpstr>Garet</vt:lpstr>
      <vt:lpstr>Inter 1 Bold</vt:lpstr>
      <vt:lpstr>Archivo Black</vt:lpstr>
      <vt:lpstr>Calibri</vt:lpstr>
      <vt:lpstr>Garet Bold</vt:lpstr>
      <vt:lpstr>Arial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cp:lastModifiedBy>Ricardo Castillo</cp:lastModifiedBy>
  <cp:revision>4</cp:revision>
  <dcterms:created xsi:type="dcterms:W3CDTF">2006-08-16T00:00:00Z</dcterms:created>
  <dcterms:modified xsi:type="dcterms:W3CDTF">2025-12-02T22:49:54Z</dcterms:modified>
  <dc:identifier>DAG4g6Rj0pE</dc:identifier>
</cp:coreProperties>
</file>